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2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30 part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Figure 30.27 Excel Regression Summary Output Table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3295" y="1583448"/>
            <a:ext cx="1090540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0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Figure 30.28 Excel Regression Plots After Organizing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80311" y="1392488"/>
            <a:ext cx="7031378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62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Figure 30.29 Excel Output Detail and Additional Calculations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2824" y="1325563"/>
            <a:ext cx="772635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75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30.30 Step One Calculate Durbin-Watson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9204" y="1690688"/>
            <a:ext cx="11213592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69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minus lagged residual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74988" y="3143766"/>
                <a:ext cx="5763565" cy="11513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60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6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6000" i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6000" i="1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endChr m:val=""/>
                                  <m:ctrlPr>
                                    <a:rPr lang="en-US" sz="6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6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60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6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6000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6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988" y="3143766"/>
                <a:ext cx="5763565" cy="115134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355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30.31 Step Two Calculate Durbin-Watson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8018" y="1698015"/>
            <a:ext cx="9938108" cy="316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57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Squared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06041" y="3179269"/>
                <a:ext cx="2979918" cy="1021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6000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60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sz="6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6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041" y="3179269"/>
                <a:ext cx="2979918" cy="102188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316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Figure 30.32 Step Three Calculate Durbin-Watson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850" y="1908802"/>
            <a:ext cx="107823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16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30.32 shows that we total the first column as follows: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>
                <a:spLocks noChangeAspect="1"/>
              </p:cNvSpPr>
              <p:nvPr/>
            </p:nvSpPr>
            <p:spPr>
              <a:xfrm>
                <a:off x="4012673" y="2485979"/>
                <a:ext cx="4166653" cy="25517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66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6600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6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6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6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673" y="2485979"/>
                <a:ext cx="4166653" cy="25517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235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Figure 30.33 Step Four Calculate </a:t>
            </a:r>
            <a:r>
              <a:rPr lang="en-US" sz="4000" dirty="0" smtClean="0"/>
              <a:t>Durbin-Watson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850" y="2149433"/>
            <a:ext cx="107823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5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Identify </a:t>
            </a:r>
            <a:r>
              <a:rPr lang="en-US" dirty="0"/>
              <a:t>seasonal data</a:t>
            </a:r>
          </a:p>
          <a:p>
            <a:pPr lvl="1"/>
            <a:r>
              <a:rPr lang="en-US" dirty="0"/>
              <a:t>Deseasonalize seasonal data</a:t>
            </a:r>
          </a:p>
          <a:p>
            <a:pPr lvl="1"/>
            <a:r>
              <a:rPr lang="en-US" dirty="0"/>
              <a:t>Reseasonalize forecasts</a:t>
            </a:r>
          </a:p>
          <a:p>
            <a:pPr lvl="0"/>
            <a:r>
              <a:rPr lang="en-US" dirty="0"/>
              <a:t>Make a forecast of nontrending data using a very simple regression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77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30.33 shows that we total the second column as follows: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041495" y="2967242"/>
                <a:ext cx="4109010" cy="2328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60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6000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6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6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495" y="2967242"/>
                <a:ext cx="4109010" cy="232813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9355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Figure 30.34 Step Five Calculate Durbin-Watson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850" y="2229643"/>
            <a:ext cx="107823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979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073" y="70200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30.34 shows that we divide the total of the first column by the total of the second </a:t>
            </a:r>
            <a:r>
              <a:rPr lang="en-US" dirty="0" smtClean="0"/>
              <a:t>column to find the Durbin-Watson statistic: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362701" y="2802882"/>
                <a:ext cx="3736344" cy="19925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i="1">
                          <a:latin typeface="Cambria Math" panose="02040503050406030204" pitchFamily="18" charset="0"/>
                        </a:rPr>
                        <m:t>𝐷𝑊</m:t>
                      </m:r>
                      <m:r>
                        <a:rPr lang="en-US" sz="6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6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6600" i="1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701" y="2802882"/>
                <a:ext cx="3736344" cy="19925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4541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30.35 Calculating an Antilog (Base 10)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4850" y="1690688"/>
            <a:ext cx="107823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08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3433"/>
            <a:ext cx="10515600" cy="1325563"/>
          </a:xfrm>
        </p:spPr>
        <p:txBody>
          <a:bodyPr/>
          <a:lstStyle/>
          <a:p>
            <a:r>
              <a:rPr lang="en-US" dirty="0"/>
              <a:t>Figure 30.36</a:t>
            </a:r>
            <a:r>
              <a:rPr lang="en-US" b="1" dirty="0"/>
              <a:t> </a:t>
            </a:r>
            <a:r>
              <a:rPr lang="en-US" dirty="0"/>
              <a:t>Excel Regression Model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8975" y="1525921"/>
            <a:ext cx="5734050" cy="188595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199857"/>
            <a:ext cx="10515600" cy="1286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Log Rev = 11.3272 + 0.9867 × (Log Rev Per Gal/Lag1) + 0.0053 × (Thousand Gallons Per Cap/Lag 1)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19048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863" y="914400"/>
            <a:ext cx="2578768" cy="132556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Figure 30.37 Beginning the Calculation of a Differenced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76145" y="125161"/>
            <a:ext cx="5517642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247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6578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Figure 30.38 Excel Summary Output of Differenced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6878" y="1947362"/>
            <a:ext cx="11278243" cy="360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Figure 30.39 Excel Summary Output with Durbin-Watson Statistic Added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208" y="1844842"/>
            <a:ext cx="11152724" cy="371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12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Figure 30.40 Excel Graphs of Differenced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0772" y="1540042"/>
            <a:ext cx="9270456" cy="510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Figure 30.41 Excel Regression Model of Differenced Data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4075" y="1690688"/>
            <a:ext cx="7943850" cy="1485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3769441"/>
            <a:ext cx="982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Differenced Revenue = 32,414,502 + 113,400,509 × </a:t>
            </a:r>
            <a:endParaRPr lang="en-US" sz="2400" i="1" dirty="0" smtClean="0">
              <a:latin typeface="Cambria Math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i="1" dirty="0" smtClean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(</a:t>
            </a:r>
            <a:r>
              <a:rPr lang="en-US" sz="2400" i="1" dirty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Differenced Rev Per 1000 Gal/Lag 1) + 8,887,837 × </a:t>
            </a:r>
            <a:endParaRPr lang="en-US" sz="2400" i="1" dirty="0" smtClean="0">
              <a:latin typeface="Cambria Math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i="1" dirty="0" smtClean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(</a:t>
            </a:r>
            <a:r>
              <a:rPr lang="en-US" sz="2400" i="1" dirty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Differenced Thousand Gallons Per Cap/Lag 1)</a:t>
            </a:r>
            <a:endParaRPr lang="en-US" sz="2400" i="1" dirty="0">
              <a:effectLst/>
              <a:latin typeface="Cambria Math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65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Simple Cross-Sectional Regression With Lagged Input X Variables</a:t>
            </a:r>
            <a:br>
              <a:rPr lang="en-US" b="1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71483" y="3003702"/>
                <a:ext cx="1004903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4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800" i="0"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sz="48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800" i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48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800" i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4800" i="0">
                          <a:latin typeface="Cambria Math" panose="02040503050406030204" pitchFamily="18" charset="0"/>
                        </a:rPr>
                        <m:t>+…+</m:t>
                      </m:r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4800" i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4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48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4800" i="0">
                          <a:latin typeface="Cambria Math" panose="02040503050406030204" pitchFamily="18" charset="0"/>
                        </a:rPr>
                        <m:t>ε</m:t>
                      </m:r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483" y="3003702"/>
                <a:ext cx="10049033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844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30.42 Demonstrating Predicted Values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l="983" t="483" r="-983" b="72212"/>
          <a:stretch/>
        </p:blipFill>
        <p:spPr>
          <a:xfrm>
            <a:off x="1200150" y="1027906"/>
            <a:ext cx="9791700" cy="3625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t="77890"/>
          <a:stretch/>
        </p:blipFill>
        <p:spPr>
          <a:xfrm>
            <a:off x="1081339" y="3729789"/>
            <a:ext cx="9791700" cy="293570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962526" y="3729789"/>
            <a:ext cx="1039127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94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21" y="1712662"/>
            <a:ext cx="272314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30.21 Data for Regression Example</a:t>
            </a:r>
          </a:p>
        </p:txBody>
      </p:sp>
      <p:pic>
        <p:nvPicPr>
          <p:cNvPr id="4" name="Content Placeholder 3" descr="C:\Users\Dan\Desktop\ScreenShooter\BT2e\LagCrossRegression\2013-07-06_20-33-2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4536"/>
            <a:ext cx="3031958" cy="6467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513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30.22 Excel Log Formula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285792"/>
            <a:ext cx="91440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08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30.23 Excel Data Analysis Dialog with Regression Selected</a:t>
            </a:r>
          </a:p>
        </p:txBody>
      </p:sp>
      <p:pic>
        <p:nvPicPr>
          <p:cNvPr id="4" name="Content Placeholder 3" descr="C:\Users\Dan\Desktop\ScreenShooter\BT2e\LagCrossRegression\2013-07-06_20-48-4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2541462"/>
            <a:ext cx="748665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9678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30.24 Excel Regression Dialog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7705" y="1690688"/>
            <a:ext cx="519659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0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657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Figure 30.25 Excel Dialog with Data Selected and Other Selections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7705" y="1648619"/>
            <a:ext cx="519659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4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30.26 Excel Initial Regression Output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92061" y="1530267"/>
            <a:ext cx="8407877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91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374</Words>
  <Application>Microsoft Office PowerPoint</Application>
  <PresentationFormat>Custom</PresentationFormat>
  <Paragraphs>45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Budget Tools 2nd Ed.</vt:lpstr>
      <vt:lpstr>Learning Objectives: </vt:lpstr>
      <vt:lpstr>Simple Cross-Sectional Regression With Lagged Input X Variables </vt:lpstr>
      <vt:lpstr>Figure 30.21 Data for Regression Example</vt:lpstr>
      <vt:lpstr>Figure 30.22 Excel Log Formula </vt:lpstr>
      <vt:lpstr>Figure 30.23 Excel Data Analysis Dialog with Regression Selected</vt:lpstr>
      <vt:lpstr>Figure 30.24 Excel Regression Dialog </vt:lpstr>
      <vt:lpstr>Figure 30.25 Excel Dialog with Data Selected and Other Selections</vt:lpstr>
      <vt:lpstr>Figure 30.26 Excel Initial Regression Output</vt:lpstr>
      <vt:lpstr>Figure 30.27 Excel Regression Summary Output Table</vt:lpstr>
      <vt:lpstr>Figure 30.28 Excel Regression Plots After Organizing </vt:lpstr>
      <vt:lpstr>Figure 30.29 Excel Output Detail and Additional Calculations</vt:lpstr>
      <vt:lpstr>Figure 30.30 Step One Calculate Durbin-Watson</vt:lpstr>
      <vt:lpstr>Residual minus lagged residual</vt:lpstr>
      <vt:lpstr>Figure 30.31 Step Two Calculate Durbin-Watson </vt:lpstr>
      <vt:lpstr>Residuals Squared</vt:lpstr>
      <vt:lpstr>Figure 30.32 Step Three Calculate Durbin-Watson</vt:lpstr>
      <vt:lpstr>Figure 30.32 shows that we total the first column as follows: </vt:lpstr>
      <vt:lpstr>Figure 30.33 Step Four Calculate Durbin-Watson</vt:lpstr>
      <vt:lpstr>Figure 30.33 shows that we total the second column as follows: </vt:lpstr>
      <vt:lpstr>Figure 30.34 Step Five Calculate Durbin-Watson</vt:lpstr>
      <vt:lpstr>Figure 30.34 shows that we divide the total of the first column by the total of the second column to find the Durbin-Watson statistic: </vt:lpstr>
      <vt:lpstr>Figure 30.35 Calculating an Antilog (Base 10) </vt:lpstr>
      <vt:lpstr>Figure 30.36 Excel Regression Model </vt:lpstr>
      <vt:lpstr>Figure 30.37 Beginning the Calculation of a Differenced Model</vt:lpstr>
      <vt:lpstr>Figure 30.38 Excel Summary Output of Differenced Model</vt:lpstr>
      <vt:lpstr>Figure 30.39 Excel Summary Output with Durbin-Watson Statistic Added </vt:lpstr>
      <vt:lpstr>Figure 30.40 Excel Graphs of Differenced Model</vt:lpstr>
      <vt:lpstr>Figure 30.41 Excel Regression Model of Differenced Data </vt:lpstr>
      <vt:lpstr>Figure 30.42 Demonstrating Predicted Values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</cp:lastModifiedBy>
  <cp:revision>18</cp:revision>
  <dcterms:created xsi:type="dcterms:W3CDTF">2014-08-08T22:51:06Z</dcterms:created>
  <dcterms:modified xsi:type="dcterms:W3CDTF">2014-08-11T16:34:52Z</dcterms:modified>
</cp:coreProperties>
</file>